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  <p:sldMasterId id="2147483711" r:id="rId5"/>
  </p:sldMasterIdLst>
  <p:notesMasterIdLst>
    <p:notesMasterId r:id="rId25"/>
  </p:notesMasterIdLst>
  <p:sldIdLst>
    <p:sldId id="256" r:id="rId6"/>
    <p:sldId id="4416" r:id="rId7"/>
    <p:sldId id="4445" r:id="rId8"/>
    <p:sldId id="4421" r:id="rId9"/>
    <p:sldId id="4425" r:id="rId10"/>
    <p:sldId id="4426" r:id="rId11"/>
    <p:sldId id="4433" r:id="rId12"/>
    <p:sldId id="4424" r:id="rId13"/>
    <p:sldId id="4428" r:id="rId14"/>
    <p:sldId id="4431" r:id="rId15"/>
    <p:sldId id="4430" r:id="rId16"/>
    <p:sldId id="4429" r:id="rId17"/>
    <p:sldId id="4432" r:id="rId18"/>
    <p:sldId id="4423" r:id="rId19"/>
    <p:sldId id="4434" r:id="rId20"/>
    <p:sldId id="4427" r:id="rId21"/>
    <p:sldId id="4443" r:id="rId22"/>
    <p:sldId id="275" r:id="rId23"/>
    <p:sldId id="444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yllis Roberts" initials="PR" lastIdx="9" clrIdx="0">
    <p:extLst>
      <p:ext uri="{19B8F6BF-5375-455C-9EA6-DF929625EA0E}">
        <p15:presenceInfo xmlns:p15="http://schemas.microsoft.com/office/powerpoint/2012/main" userId="S-1-5-21-615972915-2955007033-3463841054-11638" providerId="AD"/>
      </p:ext>
    </p:extLst>
  </p:cmAuthor>
  <p:cmAuthor id="2" name="Kristi Stahr" initials="KS" lastIdx="16" clrIdx="1">
    <p:extLst>
      <p:ext uri="{19B8F6BF-5375-455C-9EA6-DF929625EA0E}">
        <p15:presenceInfo xmlns:p15="http://schemas.microsoft.com/office/powerpoint/2012/main" userId="S::Kristi.Stahr@arkansas.gov::6fe51e88-4139-49b6-b462-14e749f37f2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0069A4"/>
    <a:srgbClr val="0096EA"/>
    <a:srgbClr val="11AAFF"/>
    <a:srgbClr val="004E7A"/>
    <a:srgbClr val="289799"/>
    <a:srgbClr val="C10230"/>
    <a:srgbClr val="44C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2" autoAdjust="0"/>
    <p:restoredTop sz="94660"/>
  </p:normalViewPr>
  <p:slideViewPr>
    <p:cSldViewPr snapToGrid="0">
      <p:cViewPr varScale="1">
        <p:scale>
          <a:sx n="64" d="100"/>
          <a:sy n="64" d="100"/>
        </p:scale>
        <p:origin x="1110" y="48"/>
      </p:cViewPr>
      <p:guideLst>
        <p:guide orient="horz" pos="120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50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7AFDE-8D65-4C53-93CF-610FABD59A8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ADFCB-4BC3-4F45-8BD2-E67D2DD3F0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227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99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702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47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51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511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757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3710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833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006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6304E-FDE3-4B4F-A3B7-EBE87F3FA5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227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75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8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98A71-A9FA-46F4-B5AC-8DB7AC4805B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39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414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743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579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93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93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6ADFCB-4BC3-4F45-8BD2-E67D2DD3F05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78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CF7203-6A3D-493C-9B0B-B48510E15AEE}"/>
              </a:ext>
            </a:extLst>
          </p:cNvPr>
          <p:cNvSpPr/>
          <p:nvPr userDrawn="1"/>
        </p:nvSpPr>
        <p:spPr>
          <a:xfrm>
            <a:off x="7257" y="6029778"/>
            <a:ext cx="12192000" cy="2186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DA9DDA9-E682-4546-8098-5FE401D70324}"/>
              </a:ext>
            </a:extLst>
          </p:cNvPr>
          <p:cNvCxnSpPr>
            <a:cxnSpLocks/>
          </p:cNvCxnSpPr>
          <p:nvPr userDrawn="1"/>
        </p:nvCxnSpPr>
        <p:spPr>
          <a:xfrm>
            <a:off x="0" y="6003063"/>
            <a:ext cx="12192000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306F66-9482-4699-B7E7-9F2BB9993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9506B551-C877-454D-B3EE-00B109D91F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739"/>
            <a:ext cx="1331694" cy="54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265368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8570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8637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63169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94935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38515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 You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noProof="0" dirty="0"/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19AFA09-F4B1-493D-BCAD-FF30C20CD1AA}"/>
              </a:ext>
            </a:extLst>
          </p:cNvPr>
          <p:cNvCxnSpPr>
            <a:cxnSpLocks/>
          </p:cNvCxnSpPr>
          <p:nvPr userDrawn="1"/>
        </p:nvCxnSpPr>
        <p:spPr>
          <a:xfrm>
            <a:off x="6527969" y="4233582"/>
            <a:ext cx="4436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CE9908F-CF81-43F9-880A-401D0C0F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3277" y="3009643"/>
            <a:ext cx="5011410" cy="651448"/>
          </a:xfrm>
          <a:noFill/>
        </p:spPr>
        <p:txBody>
          <a:bodyPr wrap="square" rtlCol="0">
            <a:noAutofit/>
          </a:bodyPr>
          <a:lstStyle>
            <a:lvl1pPr>
              <a:defRPr lang="en-US" sz="6000" b="1" cap="all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Master title </a:t>
            </a:r>
          </a:p>
        </p:txBody>
      </p:sp>
    </p:spTree>
    <p:extLst>
      <p:ext uri="{BB962C8B-B14F-4D97-AF65-F5344CB8AC3E}">
        <p14:creationId xmlns:p14="http://schemas.microsoft.com/office/powerpoint/2010/main" val="2106739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13B1B-CED4-4BA4-8513-BB8C7CD8F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0EDDD-9DB2-44A5-B4B8-A45BED723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031CD-8DF1-4F02-AB22-C5464B894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95B26-1E1C-455F-8DFB-F8188483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0524E-575C-4B80-BC9D-7893C6DA4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74487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BCC9-0C69-44F7-9A45-8E93D91F3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7F560-3265-4339-8612-967B119C6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CA47B-A5E7-46CD-9CE7-74E42A893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10960-64EC-45C6-9D9E-C08D54C53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8FFA1-BCBA-4D3C-A4DB-D9A658234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666573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4FB68-333F-45CA-AC50-4FDDE4625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47B21-5E47-4B38-A178-A1FD174AE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DA4E7-4AE1-4949-BD79-90D802B8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F375D-7B42-4BE3-9C24-0C06C74A6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C69B8-4432-440D-B607-F552E4D25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9922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BF616-CA5F-4CA0-965C-510CBEDB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C77C8-BAEE-4A4F-8AD9-21F3F5DE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4CDEA5-2586-42BB-BCDB-81E96F2C5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AABCFE-8082-4AD6-9514-EB729E22D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3E09E-F451-4419-BE17-3BF6A214D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79A6E-C202-40FB-8330-0E736434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840541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5AB9B-3AE4-4055-A676-4AD9EC70222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lowchart: Data 6">
            <a:extLst>
              <a:ext uri="{FF2B5EF4-FFF2-40B4-BE49-F238E27FC236}">
                <a16:creationId xmlns:a16="http://schemas.microsoft.com/office/drawing/2014/main" id="{EA9F9750-EA04-49A7-8244-8825F680375D}"/>
              </a:ext>
            </a:extLst>
          </p:cNvPr>
          <p:cNvSpPr/>
          <p:nvPr userDrawn="1"/>
        </p:nvSpPr>
        <p:spPr>
          <a:xfrm>
            <a:off x="1995715" y="0"/>
            <a:ext cx="7728857" cy="6858000"/>
          </a:xfrm>
          <a:prstGeom prst="flowChartInputOut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143484D0-94D6-4C55-AB57-FB6CB3915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999" y="2351315"/>
            <a:ext cx="5834743" cy="125526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5C0C40A0-3602-4188-AC3D-E997894026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07" y="444144"/>
            <a:ext cx="2760616" cy="113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46196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6EC75-2D7C-4B8C-9FEA-A092BA39C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186DA-A511-45AE-B809-A62696811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C65084-095D-4F3A-808E-9BD0DD0B6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FA158-83FB-4769-A11E-4B866FCFA8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B38E32-E8AB-4AD7-93D1-69F9E2493F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49BD6F-5D50-4191-9285-84271E64F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6B27A4-BA77-411C-8E83-F10BDE353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AAC38F-A70B-4CF0-9086-785D256AF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852429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9055C-4169-47FA-B87E-FAD1E4647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B5E3B-414A-4BD2-A8C4-6043958DB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B87A57-B13D-4966-8388-7B8A05599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CC6BC7-2A54-44B9-9A46-69330C41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12967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BE04EF-C6D0-4C7E-BE76-E73CF2B6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DF2011-3CDD-44DD-BC80-8E18C21C6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58EC36-300E-42D8-B1B7-5017466A2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935754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8AE19-870B-424F-A5B7-D1D8B6254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7F0E1-CD94-4638-B2CE-A024B3932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6FB47D-59D0-4F66-A076-44F48ACB1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A2B49E-DFCE-44D9-AEDF-41F7BF7CA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E7F46-41F1-4FAD-9878-632F1D08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96192-3172-45B0-B470-593D2186E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354313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B563F-5BC5-4400-B133-DB8C72CCA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5C8FB1-AD59-46F0-8674-1BBC938B5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E2B7C-A017-487C-8C4B-92115740C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680017-AD4E-4E80-8552-D12A17DD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EAE66-A755-4107-A015-3D8A7C3D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59F404-8751-4941-9389-202193BE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12703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6936-C077-4F04-9F5B-9CDB50BF4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7A5958-1D20-4C0D-99E8-455965DFE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B4AF3-1882-4738-8985-44487E5BD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69A16-3824-4274-91DB-2AE0A7811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C33DF-D87C-4F11-91B8-CCFF6B543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028203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72E352-48A3-4E4C-A21C-6F25A5E43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020F65-2FEA-4FB0-9CE0-A568B1597A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A512C-366E-4ECB-811E-3D0D2DDDB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D4537-AE07-4E6F-AD99-73BECFAD2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Periscope Holdings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425CF-F6EF-4966-894F-2F43B83D0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300409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B4C28B-60DD-4453-9833-6DDB79E91C5C}"/>
              </a:ext>
            </a:extLst>
          </p:cNvPr>
          <p:cNvSpPr/>
          <p:nvPr userDrawn="1"/>
        </p:nvSpPr>
        <p:spPr>
          <a:xfrm>
            <a:off x="0" y="0"/>
            <a:ext cx="1230811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lowchart: Data 6">
            <a:extLst>
              <a:ext uri="{FF2B5EF4-FFF2-40B4-BE49-F238E27FC236}">
                <a16:creationId xmlns:a16="http://schemas.microsoft.com/office/drawing/2014/main" id="{EA9F9750-EA04-49A7-8244-8825F680375D}"/>
              </a:ext>
            </a:extLst>
          </p:cNvPr>
          <p:cNvSpPr/>
          <p:nvPr userDrawn="1"/>
        </p:nvSpPr>
        <p:spPr>
          <a:xfrm>
            <a:off x="1995715" y="0"/>
            <a:ext cx="7728857" cy="6858000"/>
          </a:xfrm>
          <a:prstGeom prst="flowChartInputOutpu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itle 13">
            <a:extLst>
              <a:ext uri="{FF2B5EF4-FFF2-40B4-BE49-F238E27FC236}">
                <a16:creationId xmlns:a16="http://schemas.microsoft.com/office/drawing/2014/main" id="{E7530B8F-B1E5-48E1-9491-43377FC6A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7999" y="2351315"/>
            <a:ext cx="5834743" cy="125526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5BD4BAF7-DA6F-42BA-BB55-1A58BD08E0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16" y="6264739"/>
            <a:ext cx="1331694" cy="54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91492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>
          <a:gsLst>
            <a:gs pos="43000">
              <a:schemeClr val="accent2">
                <a:alpha val="53000"/>
              </a:schemeClr>
            </a:gs>
            <a:gs pos="36000">
              <a:schemeClr val="accent2">
                <a:lumMod val="86000"/>
              </a:schemeClr>
            </a:gs>
            <a:gs pos="76000">
              <a:schemeClr val="accent2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C00192-40E5-486F-B500-A06943228BAA}"/>
              </a:ext>
            </a:extLst>
          </p:cNvPr>
          <p:cNvSpPr/>
          <p:nvPr userDrawn="1"/>
        </p:nvSpPr>
        <p:spPr>
          <a:xfrm>
            <a:off x="377371" y="368300"/>
            <a:ext cx="11437257" cy="5854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68812C14-3A40-4483-951F-49571BE53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03818E6D-B865-4C2A-A0AE-4CB8F5F7F3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739"/>
            <a:ext cx="1331694" cy="54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82376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E568AB-A644-4409-8BE6-084BBC0EB8A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44FF0FA-ACFF-4E7D-852F-6C38042919F4}"/>
              </a:ext>
            </a:extLst>
          </p:cNvPr>
          <p:cNvSpPr/>
          <p:nvPr userDrawn="1"/>
        </p:nvSpPr>
        <p:spPr>
          <a:xfrm>
            <a:off x="1219199" y="1351869"/>
            <a:ext cx="3991429" cy="41542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07E03EFD-1AFF-44AF-99E0-10A6360E88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391" y="2768029"/>
            <a:ext cx="3049044" cy="1255489"/>
          </a:xfrm>
          <a:prstGeom prst="rect">
            <a:avLst/>
          </a:prstGeom>
        </p:spPr>
      </p:pic>
      <p:sp>
        <p:nvSpPr>
          <p:cNvPr id="13" name="Title 13">
            <a:extLst>
              <a:ext uri="{FF2B5EF4-FFF2-40B4-BE49-F238E27FC236}">
                <a16:creationId xmlns:a16="http://schemas.microsoft.com/office/drawing/2014/main" id="{EEC62F37-4F08-4760-BBBD-9C596B4EC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4" y="290286"/>
            <a:ext cx="5878287" cy="112587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4126910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A7CFD8E-065B-45B4-8B3B-C6D682C632D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2695E87-0D95-44B6-A9B0-C5B4A96F5997}"/>
              </a:ext>
            </a:extLst>
          </p:cNvPr>
          <p:cNvSpPr/>
          <p:nvPr userDrawn="1"/>
        </p:nvSpPr>
        <p:spPr>
          <a:xfrm>
            <a:off x="1219199" y="1351869"/>
            <a:ext cx="3991429" cy="41542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132E62D4-6868-4326-9D5A-5AE044F56E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391" y="2768029"/>
            <a:ext cx="3049044" cy="125548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66D6490-F784-42FF-B89D-C58CA6142845}"/>
              </a:ext>
            </a:extLst>
          </p:cNvPr>
          <p:cNvSpPr txBox="1"/>
          <p:nvPr userDrawn="1"/>
        </p:nvSpPr>
        <p:spPr>
          <a:xfrm>
            <a:off x="6306457" y="1084941"/>
            <a:ext cx="5047343" cy="483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itle 13">
            <a:extLst>
              <a:ext uri="{FF2B5EF4-FFF2-40B4-BE49-F238E27FC236}">
                <a16:creationId xmlns:a16="http://schemas.microsoft.com/office/drawing/2014/main" id="{9879AE4D-E067-4DD2-983F-B90BD4433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4" y="290286"/>
            <a:ext cx="5878287" cy="112587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7858087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6A1082-A0E3-40C5-AE14-293565205117}"/>
              </a:ext>
            </a:extLst>
          </p:cNvPr>
          <p:cNvSpPr/>
          <p:nvPr userDrawn="1"/>
        </p:nvSpPr>
        <p:spPr>
          <a:xfrm>
            <a:off x="0" y="0"/>
            <a:ext cx="12368462" cy="6858000"/>
          </a:xfrm>
          <a:prstGeom prst="rect">
            <a:avLst/>
          </a:prstGeom>
          <a:gradFill>
            <a:gsLst>
              <a:gs pos="44000">
                <a:schemeClr val="accent2">
                  <a:alpha val="35000"/>
                  <a:lumMod val="0"/>
                </a:schemeClr>
              </a:gs>
              <a:gs pos="73000">
                <a:schemeClr val="accent2"/>
              </a:gs>
              <a:gs pos="15000">
                <a:schemeClr val="accent2">
                  <a:lumMod val="92000"/>
                </a:schemeClr>
              </a:gs>
              <a:gs pos="100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50B49C-8727-4152-AA16-806CF93AEFD7}"/>
              </a:ext>
            </a:extLst>
          </p:cNvPr>
          <p:cNvSpPr/>
          <p:nvPr userDrawn="1"/>
        </p:nvSpPr>
        <p:spPr>
          <a:xfrm>
            <a:off x="8265886" y="1925053"/>
            <a:ext cx="3222171" cy="416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5B9287-0F29-4934-9978-528C621A5EA3}"/>
              </a:ext>
            </a:extLst>
          </p:cNvPr>
          <p:cNvSpPr/>
          <p:nvPr userDrawn="1"/>
        </p:nvSpPr>
        <p:spPr>
          <a:xfrm>
            <a:off x="4408714" y="1925053"/>
            <a:ext cx="3222171" cy="4163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F4F5FE-17D7-40F0-A95A-F1B69C7FCBBA}"/>
              </a:ext>
            </a:extLst>
          </p:cNvPr>
          <p:cNvSpPr/>
          <p:nvPr userDrawn="1"/>
        </p:nvSpPr>
        <p:spPr>
          <a:xfrm>
            <a:off x="598714" y="1925053"/>
            <a:ext cx="3222171" cy="4163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3">
            <a:extLst>
              <a:ext uri="{FF2B5EF4-FFF2-40B4-BE49-F238E27FC236}">
                <a16:creationId xmlns:a16="http://schemas.microsoft.com/office/drawing/2014/main" id="{A677C5DE-BFBE-4A36-871A-9C58D1CDD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4" y="290286"/>
            <a:ext cx="11974285" cy="112587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79276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50B49C-8727-4152-AA16-806CF93AEFD7}"/>
              </a:ext>
            </a:extLst>
          </p:cNvPr>
          <p:cNvSpPr/>
          <p:nvPr userDrawn="1"/>
        </p:nvSpPr>
        <p:spPr>
          <a:xfrm>
            <a:off x="8265886" y="2888343"/>
            <a:ext cx="3222171" cy="320116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5B9287-0F29-4934-9978-528C621A5EA3}"/>
              </a:ext>
            </a:extLst>
          </p:cNvPr>
          <p:cNvSpPr/>
          <p:nvPr userDrawn="1"/>
        </p:nvSpPr>
        <p:spPr>
          <a:xfrm>
            <a:off x="4432300" y="2888343"/>
            <a:ext cx="3222171" cy="320062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F4F5FE-17D7-40F0-A95A-F1B69C7FCBBA}"/>
              </a:ext>
            </a:extLst>
          </p:cNvPr>
          <p:cNvSpPr/>
          <p:nvPr userDrawn="1"/>
        </p:nvSpPr>
        <p:spPr>
          <a:xfrm>
            <a:off x="598714" y="2888343"/>
            <a:ext cx="3222171" cy="320062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8EBA0B-308C-4ABE-A998-0E4B56247D5E}"/>
              </a:ext>
            </a:extLst>
          </p:cNvPr>
          <p:cNvSpPr/>
          <p:nvPr userDrawn="1"/>
        </p:nvSpPr>
        <p:spPr>
          <a:xfrm>
            <a:off x="1534884" y="1409970"/>
            <a:ext cx="1349829" cy="13255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9A44A1-E176-4093-86B6-45A2CA570809}"/>
              </a:ext>
            </a:extLst>
          </p:cNvPr>
          <p:cNvSpPr/>
          <p:nvPr userDrawn="1"/>
        </p:nvSpPr>
        <p:spPr>
          <a:xfrm>
            <a:off x="5368470" y="1288455"/>
            <a:ext cx="1349829" cy="13255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2450B36-8401-4CA6-A292-D6E6643BD328}"/>
              </a:ext>
            </a:extLst>
          </p:cNvPr>
          <p:cNvSpPr/>
          <p:nvPr userDrawn="1"/>
        </p:nvSpPr>
        <p:spPr>
          <a:xfrm>
            <a:off x="9198427" y="1295940"/>
            <a:ext cx="1349829" cy="13255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3</a:t>
            </a:r>
          </a:p>
        </p:txBody>
      </p:sp>
      <p:sp>
        <p:nvSpPr>
          <p:cNvPr id="16" name="Title 13">
            <a:extLst>
              <a:ext uri="{FF2B5EF4-FFF2-40B4-BE49-F238E27FC236}">
                <a16:creationId xmlns:a16="http://schemas.microsoft.com/office/drawing/2014/main" id="{E5277823-7B4F-4012-B680-31ACFE4AA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4" y="290286"/>
            <a:ext cx="11974285" cy="112587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310871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50B49C-8727-4152-AA16-806CF93AEFD7}"/>
              </a:ext>
            </a:extLst>
          </p:cNvPr>
          <p:cNvSpPr/>
          <p:nvPr userDrawn="1"/>
        </p:nvSpPr>
        <p:spPr>
          <a:xfrm>
            <a:off x="8265886" y="2888343"/>
            <a:ext cx="3222171" cy="320116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5B9287-0F29-4934-9978-528C621A5EA3}"/>
              </a:ext>
            </a:extLst>
          </p:cNvPr>
          <p:cNvSpPr/>
          <p:nvPr userDrawn="1"/>
        </p:nvSpPr>
        <p:spPr>
          <a:xfrm>
            <a:off x="4432300" y="2888343"/>
            <a:ext cx="3222171" cy="320062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F4F5FE-17D7-40F0-A95A-F1B69C7FCBBA}"/>
              </a:ext>
            </a:extLst>
          </p:cNvPr>
          <p:cNvSpPr/>
          <p:nvPr userDrawn="1"/>
        </p:nvSpPr>
        <p:spPr>
          <a:xfrm>
            <a:off x="598714" y="2888343"/>
            <a:ext cx="3222171" cy="320062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8EBA0B-308C-4ABE-A998-0E4B56247D5E}"/>
              </a:ext>
            </a:extLst>
          </p:cNvPr>
          <p:cNvSpPr/>
          <p:nvPr userDrawn="1"/>
        </p:nvSpPr>
        <p:spPr>
          <a:xfrm>
            <a:off x="1534884" y="1409970"/>
            <a:ext cx="1349829" cy="13255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9A44A1-E176-4093-86B6-45A2CA570809}"/>
              </a:ext>
            </a:extLst>
          </p:cNvPr>
          <p:cNvSpPr/>
          <p:nvPr userDrawn="1"/>
        </p:nvSpPr>
        <p:spPr>
          <a:xfrm>
            <a:off x="5368470" y="1288455"/>
            <a:ext cx="1349829" cy="13255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2450B36-8401-4CA6-A292-D6E6643BD328}"/>
              </a:ext>
            </a:extLst>
          </p:cNvPr>
          <p:cNvSpPr/>
          <p:nvPr userDrawn="1"/>
        </p:nvSpPr>
        <p:spPr>
          <a:xfrm>
            <a:off x="9198427" y="1295940"/>
            <a:ext cx="1349829" cy="13255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16" name="Title 13">
            <a:extLst>
              <a:ext uri="{FF2B5EF4-FFF2-40B4-BE49-F238E27FC236}">
                <a16:creationId xmlns:a16="http://schemas.microsoft.com/office/drawing/2014/main" id="{377C488D-E640-4A01-BCBD-A6189C074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4" y="290286"/>
            <a:ext cx="11974285" cy="112587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072304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Periscope Holdings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6902D-EE14-4EB0-8505-8EEC4DA10A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7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8" r:id="rId3"/>
    <p:sldLayoutId id="2147483699" r:id="rId4"/>
    <p:sldLayoutId id="2147483700" r:id="rId5"/>
    <p:sldLayoutId id="2147483701" r:id="rId6"/>
    <p:sldLayoutId id="2147483702" r:id="rId7"/>
    <p:sldLayoutId id="2147483709" r:id="rId8"/>
    <p:sldLayoutId id="2147483710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23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047348-39A2-4CAD-A7AA-A5A6A6F19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AD935-5C96-4FA9-B292-3CF52C7B7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F1B13-9402-420C-9D95-78F239457E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2680F-B45E-45C2-A374-5A330FAA2CD2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7BF41-DF25-4912-BEFB-59A2BF182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Periscope Holdings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0BE3B-AE96-4DA2-80AB-8EF0C139DC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D3215-7C1E-4C41-8A66-21290F8FFB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58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mailto:jerry.pack@Arkansas.gov" TargetMode="External"/><Relationship Id="rId3" Type="http://schemas.openxmlformats.org/officeDocument/2006/relationships/hyperlink" Target="mailto:ghiggins@periscopeholdings.com" TargetMode="External"/><Relationship Id="rId7" Type="http://schemas.openxmlformats.org/officeDocument/2006/relationships/hyperlink" Target="mailto:abarnett@periscopeholdings.co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davis@periscopeholdings.com" TargetMode="External"/><Relationship Id="rId5" Type="http://schemas.openxmlformats.org/officeDocument/2006/relationships/hyperlink" Target="mailto:paul.ford@Arkansas.gov" TargetMode="External"/><Relationship Id="rId10" Type="http://schemas.openxmlformats.org/officeDocument/2006/relationships/hyperlink" Target="http://www.periscopeholdings.com/arbuy" TargetMode="External"/><Relationship Id="rId4" Type="http://schemas.openxmlformats.org/officeDocument/2006/relationships/hyperlink" Target="mailto:camber.thompson@arkansas.gov" TargetMode="External"/><Relationship Id="rId9" Type="http://schemas.openxmlformats.org/officeDocument/2006/relationships/hyperlink" Target="mailto:proberts@periscopeholdings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1F80B58-0AEB-422B-AC19-D4B449D4F2DB}"/>
              </a:ext>
            </a:extLst>
          </p:cNvPr>
          <p:cNvSpPr/>
          <p:nvPr/>
        </p:nvSpPr>
        <p:spPr>
          <a:xfrm>
            <a:off x="3536711" y="1697700"/>
            <a:ext cx="62600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ARBuy Phase II:</a:t>
            </a:r>
          </a:p>
          <a:p>
            <a:r>
              <a:rPr lang="en-US" sz="5400" b="1" dirty="0">
                <a:solidFill>
                  <a:schemeClr val="bg1"/>
                </a:solidFill>
              </a:rPr>
              <a:t>Departments &amp; Entities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1EF553-A03F-4DFB-8518-F26292466099}"/>
              </a:ext>
            </a:extLst>
          </p:cNvPr>
          <p:cNvSpPr txBox="1"/>
          <p:nvPr/>
        </p:nvSpPr>
        <p:spPr>
          <a:xfrm>
            <a:off x="3536711" y="4698635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cs typeface="Calibri"/>
              </a:rPr>
              <a:t>May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C44524-5F8C-4124-8228-67B6D286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641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Major Activities: July – Document/Test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064526"/>
            <a:ext cx="10515599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10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F08762-D7BB-4B75-89B1-E931B51C1CF2}"/>
              </a:ext>
            </a:extLst>
          </p:cNvPr>
          <p:cNvSpPr/>
          <p:nvPr/>
        </p:nvSpPr>
        <p:spPr>
          <a:xfrm>
            <a:off x="838200" y="1309549"/>
            <a:ext cx="10515599" cy="52629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Complete documentation of “To Be” system uses and configurations (PHI &amp; Depts/Entities)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Develop functional test scenarios (PHI)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Develop detailed testing schedule (PHI)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Conduct formal functional testing (SMEs)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Intended outcomes: “To Be” uses and Dept/Entity-specific configurations and functionality gaps documented, test scenarios and schedule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1110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Major Activities: August – Test/Prepare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064526"/>
            <a:ext cx="10515599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11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BD3202-AC52-41C0-BAFB-F5AEEEC1E06D}"/>
              </a:ext>
            </a:extLst>
          </p:cNvPr>
          <p:cNvSpPr/>
          <p:nvPr/>
        </p:nvSpPr>
        <p:spPr>
          <a:xfrm>
            <a:off x="838200" y="1309549"/>
            <a:ext cx="10515599" cy="60016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Complete functional user testing (SMEs)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Conduct initial overview of system hierarchy and data collection templates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Develop and communicate processes for system configurations, user management and approval path development to Depts/Agencies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Initiate data collection in templates (users, system hierarchy, approvals)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Intended outcomes: Functional user testing report, potential development items documented, system configuration and data upload processes developed and communicated, data collection templates distributed to Depts/Agencies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427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Major Activities: September – Train/Prepare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064526"/>
            <a:ext cx="10515599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12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44E1E8-F9F5-489F-8442-6B172A12B15A}"/>
              </a:ext>
            </a:extLst>
          </p:cNvPr>
          <p:cNvSpPr/>
          <p:nvPr/>
        </p:nvSpPr>
        <p:spPr>
          <a:xfrm>
            <a:off x="838200" y="1309549"/>
            <a:ext cx="10515599" cy="37856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Complete Outline Agreement data migration spreadsheets (Depts/Entities)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Complete data upload templates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Intended outcomes:  OA spreadsheets complete, Data upload templates completed</a:t>
            </a:r>
          </a:p>
          <a:p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5741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Major Activities: October – Prepare/Execute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064526"/>
            <a:ext cx="10515599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13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C44C4A-6145-46F5-95DD-304ADCC12E02}"/>
              </a:ext>
            </a:extLst>
          </p:cNvPr>
          <p:cNvSpPr/>
          <p:nvPr/>
        </p:nvSpPr>
        <p:spPr>
          <a:xfrm>
            <a:off x="838200" y="1309549"/>
            <a:ext cx="10515599" cy="60016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Conduct/deliver end user training and support materials (PHI)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Construct approval types/paths in Production (Centralized ARBuy Admin)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Complete Go Live checklists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QA/Reset end user accounts in Production (Centralized ARBuy Admin)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Upload Outline Agreement documents to ARBuy from spreadsheets (PHI) and review/release them (Dept/Entity purchasing personnel)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Upload other data (organizational hierarchy, users, addresses)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Intended outcomes: End users trained, ARBuy configurations completed, Go Live checklists completed, Outline Agreements migrated, data migration complete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0099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Phase 2 Approach, Services &amp; Support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064526"/>
            <a:ext cx="10515599" cy="66018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Leverage Subject Matter Expert group from Departments (add reps from impacted State Entities) – working group to understand ARBuy functionality and design/plan usage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cs typeface="Calibri"/>
              </a:rPr>
              <a:t>Demonstrate ARBuy module and deliver “test drive” assignments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cs typeface="Calibri"/>
              </a:rPr>
              <a:t>Test drives/decisions by SMEs</a:t>
            </a:r>
          </a:p>
          <a:p>
            <a:pPr marL="914400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cs typeface="Calibri"/>
              </a:rPr>
              <a:t>Twice weekly drop-in sessions to support/collaborate with SMEs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Decide and communicate when changes to AASIS will be implemented and AASIS purchasing documents re-issued in ARBuy (in advance of Phase 2 Go Live)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Use ARBuy Dept/Entity Liaison group, ARBuy informational website and monthly forums to ensure ongoing communication and information flows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Blended learning model for end user training (Online thru MyARCareers and facilitated/in-person courses)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127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SME Workload Estimates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064526"/>
            <a:ext cx="10515599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15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DAE04D-04EF-45E9-AFD3-6E5231F53F1C}"/>
              </a:ext>
            </a:extLst>
          </p:cNvPr>
          <p:cNvSpPr/>
          <p:nvPr/>
        </p:nvSpPr>
        <p:spPr>
          <a:xfrm>
            <a:off x="838200" y="1309549"/>
            <a:ext cx="10515599" cy="489364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From late-May to early-July, 6-8 hours per week for demos/walk throughs of ARBuy and completion of exploration scenarios</a:t>
            </a:r>
          </a:p>
          <a:p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  For the rest of the summer and fall, it depends…..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cs typeface="Calibri"/>
              </a:rPr>
              <a:t>Who performs OA data migration tasks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cs typeface="Calibri"/>
              </a:rPr>
              <a:t>Who collects data for upload to ARBuy (e.g., users)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>
                <a:cs typeface="Calibri"/>
              </a:rPr>
              <a:t>Level of outstanding issues for Dept-Entity (on uses of ARBuy)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2390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What’s Next &amp; Action Items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064526"/>
            <a:ext cx="10515599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16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B83A14-5355-40E7-972D-C5346219F63C}"/>
              </a:ext>
            </a:extLst>
          </p:cNvPr>
          <p:cNvSpPr/>
          <p:nvPr/>
        </p:nvSpPr>
        <p:spPr>
          <a:xfrm>
            <a:off x="838200" y="1309549"/>
            <a:ext cx="10515599" cy="452431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Confirm SMEs for Department – existing list will go out tomorrow</a:t>
            </a:r>
          </a:p>
          <a:p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First SME meeting will be 5/13/21 – invite will go out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1919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Questions for You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064526"/>
            <a:ext cx="10515599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17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7C477B-0979-4627-BF64-11C7BAF94340}"/>
              </a:ext>
            </a:extLst>
          </p:cNvPr>
          <p:cNvSpPr/>
          <p:nvPr/>
        </p:nvSpPr>
        <p:spPr>
          <a:xfrm>
            <a:off x="838200" y="1309549"/>
            <a:ext cx="10515599" cy="63709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For folks that haven’t seen a demo of ARBuy – should we plan one – high-level, more executive-oriented?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Since the OA upload spreadsheets need to be completed by 10/1 for upload to ARBuy, when should this work begin?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What additional information would be valuable for SMEs – to be presented on 5/13/21?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6615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3A7EDB62-3E60-F44C-AE34-9495623E004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6667"/>
          <a:stretch/>
        </p:blipFill>
        <p:spPr>
          <a:noFill/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39B0EC6D-03DD-4CEE-9979-34A964DCA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3277" y="3009643"/>
            <a:ext cx="4614493" cy="651448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600" dirty="0">
                <a:solidFill>
                  <a:schemeClr val="accent3"/>
                </a:solidFill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928802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9019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2"/>
                </a:solidFill>
              </a:rPr>
              <a:t>Project Contact Information</a:t>
            </a:r>
            <a:endParaRPr lang="en-US" sz="36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304144"/>
            <a:ext cx="10142692" cy="38472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Greg Higgins, PHI Project Director, </a:t>
            </a:r>
            <a:r>
              <a:rPr lang="en-US" sz="2400" dirty="0">
                <a:cs typeface="Calibri"/>
                <a:hlinkClick r:id="rId3"/>
              </a:rPr>
              <a:t>ghiggins@periscopeholdings.com</a:t>
            </a: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Camber Thompson, OSP, </a:t>
            </a:r>
            <a:r>
              <a:rPr lang="en-US" sz="2400" dirty="0">
                <a:cs typeface="Calibri"/>
                <a:hlinkClick r:id="rId4"/>
              </a:rPr>
              <a:t>camber.thompson@arkansas.gov</a:t>
            </a:r>
            <a:r>
              <a:rPr lang="en-US" sz="2400" dirty="0">
                <a:cs typeface="Calibri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Paul Ford, OSP, </a:t>
            </a:r>
            <a:r>
              <a:rPr lang="en-US" sz="2400" dirty="0">
                <a:cs typeface="Calibri"/>
                <a:hlinkClick r:id="rId5"/>
              </a:rPr>
              <a:t>paul.ford@arkansas.gov</a:t>
            </a:r>
            <a:r>
              <a:rPr lang="en-US" sz="2400" dirty="0">
                <a:cs typeface="Calibri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Andy Davis, PHI General Mgr, </a:t>
            </a:r>
            <a:r>
              <a:rPr lang="en-US" sz="2400" dirty="0">
                <a:cs typeface="Calibri"/>
                <a:hlinkClick r:id="rId6"/>
              </a:rPr>
              <a:t>adavis@periscopeholdings.com</a:t>
            </a:r>
            <a:r>
              <a:rPr lang="en-US" sz="2400" dirty="0">
                <a:cs typeface="Calibri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Adrienne Barnett, PHI Project Mgr, </a:t>
            </a:r>
            <a:r>
              <a:rPr lang="en-US" sz="2400" dirty="0">
                <a:cs typeface="Calibri"/>
                <a:hlinkClick r:id="rId7"/>
              </a:rPr>
              <a:t>abarnett@periscopeholdings.com</a:t>
            </a:r>
            <a:r>
              <a:rPr lang="en-US" sz="2400" dirty="0">
                <a:cs typeface="Calibri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Jerry Pack, TSS Project Mgr, </a:t>
            </a:r>
            <a:r>
              <a:rPr lang="en-US" sz="2400" dirty="0">
                <a:cs typeface="Calibri"/>
                <a:hlinkClick r:id="rId8"/>
              </a:rPr>
              <a:t>jerry.pack@arkansas.gov</a:t>
            </a:r>
            <a:r>
              <a:rPr lang="en-US" sz="2400" dirty="0">
                <a:cs typeface="Calibri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Phyllis Roberts, PHI Change Mgr, </a:t>
            </a:r>
            <a:r>
              <a:rPr lang="en-US" sz="2400" dirty="0">
                <a:cs typeface="Calibri"/>
                <a:hlinkClick r:id="rId9"/>
              </a:rPr>
              <a:t>proberts@periscopeholdings.com</a:t>
            </a:r>
            <a:r>
              <a:rPr lang="en-US" sz="2400" dirty="0">
                <a:cs typeface="Calibri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Visit the new ARBuy informational website! </a:t>
            </a:r>
            <a:r>
              <a:rPr lang="en-US" sz="2400" u="sng" dirty="0">
                <a:hlinkClick r:id="rId10"/>
              </a:rPr>
              <a:t>www.periscopeholdings.com/arbuy</a:t>
            </a: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1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Contents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309549"/>
            <a:ext cx="10515599" cy="483209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Introductions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ARBuy Phase II Scope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Pro Forma Schedule &amp; Rationale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Major Activities for Departments/Entities by Month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Roll-out Approach, Services &amp;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Next Steps &amp; Action Items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Q&amp;A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9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97647" y="1354913"/>
            <a:ext cx="6582641" cy="42001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938"/>
              </a:spcAft>
              <a:buNone/>
            </a:pPr>
            <a:r>
              <a:rPr lang="en-US" sz="2400" b="1" dirty="0"/>
              <a:t>Transformation &amp; Shared Services</a:t>
            </a:r>
          </a:p>
          <a:p>
            <a:pPr marL="573088" lvl="1" indent="-293688">
              <a:spcAft>
                <a:spcPts val="938"/>
              </a:spcAft>
            </a:pPr>
            <a:r>
              <a:rPr lang="en-US" sz="2000" dirty="0"/>
              <a:t>Ed Armstrong, Director - OSP</a:t>
            </a:r>
          </a:p>
          <a:p>
            <a:pPr marL="573088" lvl="1" indent="-293688">
              <a:spcAft>
                <a:spcPts val="938"/>
              </a:spcAft>
            </a:pPr>
            <a:r>
              <a:rPr lang="en-US" sz="2000" dirty="0"/>
              <a:t>Camber Thompson, Sr Procurement Mgr - OSP</a:t>
            </a:r>
          </a:p>
          <a:p>
            <a:pPr marL="573088" lvl="1" indent="-293688">
              <a:spcAft>
                <a:spcPts val="938"/>
              </a:spcAft>
            </a:pPr>
            <a:r>
              <a:rPr lang="en-US" sz="2000" dirty="0"/>
              <a:t>Paul Ford, Service Opns Mgr – OSP</a:t>
            </a:r>
          </a:p>
          <a:p>
            <a:pPr marL="573088" lvl="1" indent="-293688">
              <a:spcAft>
                <a:spcPts val="938"/>
              </a:spcAft>
            </a:pPr>
            <a:r>
              <a:rPr lang="en-US" sz="2000" dirty="0"/>
              <a:t>Jerry Pack, ARBuy Project Mgr</a:t>
            </a:r>
          </a:p>
          <a:p>
            <a:pPr marL="0" indent="0">
              <a:spcAft>
                <a:spcPts val="938"/>
              </a:spcAft>
              <a:buNone/>
            </a:pPr>
            <a:r>
              <a:rPr lang="en-US" sz="2400" b="1" dirty="0"/>
              <a:t>Periscope</a:t>
            </a:r>
          </a:p>
          <a:p>
            <a:pPr marL="573088" lvl="1" indent="-293688">
              <a:spcAft>
                <a:spcPts val="938"/>
              </a:spcAft>
            </a:pPr>
            <a:r>
              <a:rPr lang="en-US" sz="2000" dirty="0"/>
              <a:t>Greg Higgins, Project Director</a:t>
            </a:r>
          </a:p>
          <a:p>
            <a:pPr marL="573088" lvl="1" indent="-293688">
              <a:spcAft>
                <a:spcPts val="938"/>
              </a:spcAft>
            </a:pPr>
            <a:r>
              <a:rPr lang="en-US" sz="2000" dirty="0"/>
              <a:t>Andy Davis, General Mgr</a:t>
            </a:r>
          </a:p>
          <a:p>
            <a:pPr marL="573088" lvl="1" indent="-293688">
              <a:spcAft>
                <a:spcPts val="938"/>
              </a:spcAft>
            </a:pPr>
            <a:r>
              <a:rPr lang="en-US" sz="2000" dirty="0"/>
              <a:t>Adrienne Barnett, Project Mgr</a:t>
            </a:r>
          </a:p>
          <a:p>
            <a:pPr marL="573088" lvl="1" indent="-293688">
              <a:spcAft>
                <a:spcPts val="938"/>
              </a:spcAft>
            </a:pPr>
            <a:r>
              <a:rPr lang="en-US" sz="2000" dirty="0"/>
              <a:t>Phyllis Roberts, Change Mgmt Mgr</a:t>
            </a:r>
          </a:p>
          <a:p>
            <a:pPr marL="107315" indent="0">
              <a:lnSpc>
                <a:spcPct val="110000"/>
              </a:lnSpc>
              <a:spcAft>
                <a:spcPts val="938"/>
              </a:spcAft>
              <a:buNone/>
            </a:pPr>
            <a:endParaRPr lang="en-US" sz="2400" b="0" dirty="0">
              <a:cs typeface="Calibri" panose="020F0502020204030204"/>
            </a:endParaRPr>
          </a:p>
          <a:p>
            <a:pPr marL="339090" indent="-231775">
              <a:lnSpc>
                <a:spcPct val="110000"/>
              </a:lnSpc>
              <a:spcAft>
                <a:spcPts val="938"/>
              </a:spcAft>
              <a:buFont typeface="Wingdings" pitchFamily="2" charset="2"/>
              <a:buChar char="§"/>
            </a:pPr>
            <a:endParaRPr lang="en-US" sz="2400" b="0" dirty="0">
              <a:cs typeface="Calibri" panose="020F0502020204030204"/>
            </a:endParaRPr>
          </a:p>
          <a:p>
            <a:pPr marL="339090" indent="-231775">
              <a:lnSpc>
                <a:spcPct val="110000"/>
              </a:lnSpc>
              <a:spcAft>
                <a:spcPts val="938"/>
              </a:spcAft>
              <a:buFont typeface="Wingdings" pitchFamily="2" charset="2"/>
              <a:buChar char="§"/>
            </a:pPr>
            <a:endParaRPr lang="en-US" sz="2400" b="0" dirty="0">
              <a:cs typeface="Calibri" panose="020F0502020204030204"/>
            </a:endParaRPr>
          </a:p>
          <a:p>
            <a:pPr marL="339090" indent="-231775">
              <a:lnSpc>
                <a:spcPct val="110000"/>
              </a:lnSpc>
              <a:spcAft>
                <a:spcPts val="938"/>
              </a:spcAft>
              <a:buFont typeface="Wingdings" pitchFamily="2" charset="2"/>
              <a:buChar char="§"/>
            </a:pPr>
            <a:endParaRPr lang="en-US" sz="2400" dirty="0">
              <a:cs typeface="Calibri" panose="020F0502020204030204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AE4AF5BE-FC37-4043-9B18-56BC07EB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6453" y="6356350"/>
            <a:ext cx="2743200" cy="365125"/>
          </a:xfrm>
        </p:spPr>
        <p:txBody>
          <a:bodyPr/>
          <a:lstStyle/>
          <a:p>
            <a:fld id="{7B016276-924A-43BD-899B-5F64BC852448}" type="slidenum">
              <a:rPr lang="en-US" sz="1400" smtClean="0"/>
              <a:pPr/>
              <a:t>3</a:t>
            </a:fld>
            <a:endParaRPr lang="en-US" sz="1400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452844E5-79F4-4BB4-ACCA-0F2E1BE9F980}"/>
              </a:ext>
            </a:extLst>
          </p:cNvPr>
          <p:cNvSpPr txBox="1">
            <a:spLocks/>
          </p:cNvSpPr>
          <p:nvPr/>
        </p:nvSpPr>
        <p:spPr>
          <a:xfrm>
            <a:off x="470966" y="365126"/>
            <a:ext cx="10778613" cy="10693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3600" b="1" kern="1200" dirty="0">
                <a:solidFill>
                  <a:schemeClr val="accent3"/>
                </a:solidFill>
                <a:ea typeface="+mj-ea"/>
                <a:cs typeface="Helvetica" panose="020B0604020202020204" pitchFamily="34" charset="0"/>
              </a:rPr>
              <a:t>Introductions</a:t>
            </a:r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49C0E680-BE90-4008-9202-A74351E2F2C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7"/>
          <a:stretch/>
        </p:blipFill>
        <p:spPr>
          <a:xfrm>
            <a:off x="7936287" y="-1"/>
            <a:ext cx="4255714" cy="5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12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F7C8C7-FD8F-4AD6-B96A-C8B1DE80C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ARBuy Phased Implementation Approach</a:t>
            </a:r>
            <a:endParaRPr lang="en-US" sz="3600" dirty="0"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320D1-9716-4825-897C-82404A3FE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4</a:t>
            </a:fld>
            <a:endParaRPr lang="en-US" dirty="0"/>
          </a:p>
        </p:txBody>
      </p:sp>
      <p:pic>
        <p:nvPicPr>
          <p:cNvPr id="2" name="Picture 7" descr="Shape, arrow&#10;&#10;Description automatically generated">
            <a:extLst>
              <a:ext uri="{FF2B5EF4-FFF2-40B4-BE49-F238E27FC236}">
                <a16:creationId xmlns:a16="http://schemas.microsoft.com/office/drawing/2014/main" id="{071ED554-6699-443E-B550-3EC45F7ED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3989" y="1482580"/>
            <a:ext cx="7391400" cy="29401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4502FD3-0F74-44D5-8749-F4802B1742AA}"/>
              </a:ext>
            </a:extLst>
          </p:cNvPr>
          <p:cNvSpPr txBox="1"/>
          <p:nvPr/>
        </p:nvSpPr>
        <p:spPr>
          <a:xfrm>
            <a:off x="1372523" y="3811236"/>
            <a:ext cx="3919508" cy="19851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Vendor Registration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cs typeface="Arial"/>
              </a:rPr>
              <a:t>Requisitions (OSP)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Sourcing/Solicitations (OSP)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cs typeface="Arial"/>
              </a:rPr>
              <a:t>Contract Lifecycle Management - CLM– Pilot (OSP)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Marketplace Searching &amp; Purchasing for Local Governments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B3AFC7-F6F6-4EBA-A7E8-9D4C511E28AE}"/>
              </a:ext>
            </a:extLst>
          </p:cNvPr>
          <p:cNvSpPr txBox="1"/>
          <p:nvPr/>
        </p:nvSpPr>
        <p:spPr>
          <a:xfrm>
            <a:off x="5884925" y="3838853"/>
            <a:ext cx="5824721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Vendor Registration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Sourcing/Solicitation (Departments/Entities)</a:t>
            </a:r>
            <a:endParaRPr lang="en-US" sz="1500" strike="sngStrik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Contract Lifecycle Management (CLM)</a:t>
            </a:r>
            <a:endParaRPr lang="en-US" sz="15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Marketplace Searching &amp; Purchasing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Requisitions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POs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Integration with AASIS (will continue Receiving &amp; Invoice processing in AASIS)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0359AA-AB45-43E7-BEB0-CDAA54BF2A7F}"/>
              </a:ext>
            </a:extLst>
          </p:cNvPr>
          <p:cNvSpPr txBox="1"/>
          <p:nvPr/>
        </p:nvSpPr>
        <p:spPr>
          <a:xfrm>
            <a:off x="2991689" y="3244334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April 2021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2F5929-EF45-42DE-802F-EEF008CD3677}"/>
              </a:ext>
            </a:extLst>
          </p:cNvPr>
          <p:cNvSpPr txBox="1"/>
          <p:nvPr/>
        </p:nvSpPr>
        <p:spPr>
          <a:xfrm>
            <a:off x="6790253" y="3244334"/>
            <a:ext cx="1031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Fall 2021</a:t>
            </a:r>
          </a:p>
        </p:txBody>
      </p:sp>
    </p:spTree>
    <p:extLst>
      <p:ext uri="{BB962C8B-B14F-4D97-AF65-F5344CB8AC3E}">
        <p14:creationId xmlns:p14="http://schemas.microsoft.com/office/powerpoint/2010/main" val="342308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Phase 2 Scope: Departments &amp; Entities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309549"/>
            <a:ext cx="10515599" cy="538609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Vendor Registration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Sourcing/Solicitation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Contract Lifecycle Management (CLM) for Solicitation preparation and contract origination/amendments</a:t>
            </a:r>
            <a:endParaRPr lang="en-US" sz="24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Marketplace Searching &amp; Purchasing (from Statewide contracts)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Requisitions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Integration with AASIS (will continue Receiving &amp; Invoice processing in AASIS)</a:t>
            </a:r>
          </a:p>
          <a:p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Note: following cut-over to ARBuy, users will no longer create Requisitions, Purchase Orders or Outline Agreements in AASIS.  These documents will be created in ARBuy and interfaced to AASIS.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3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Phase 2: Pro Forma Schedule &amp; Rationale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309549"/>
            <a:ext cx="10515599" cy="52629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Current recommendation of joint project team: Go Live in late October-early November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Integration with AASIS should be fully tested and functional in mid-Sept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Changes to AASIS (e.g., turning off certain functionality, change in material codes, etc.) need to be executed at one point in time for all Depts/Entities and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Single point-in-time cutover to ARBuy avoids duplicate data entry, confusion among users and vendors and maintains system controls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915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AASIS to ARBuy Cut Over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309549"/>
            <a:ext cx="10515599" cy="61247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Joint project team working on details and milestones in this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Training on UNSPSC taxonomy for Depts/Entities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Outline Agreements (with unspent balances) will be extracted from AASIS for each Dept/Entity (Excel files)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Dept/Entity personnel will need to re-code each OA Item to UNSPSC codes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Completed Excel files will be loaded to ARBuy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Procurement/purchasing personnel will review migrated documents and move them to Sent status in ARBuy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ARBuy will interface the new OA documents to AASIS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7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Major Activities: May – Learn/Explore/Decide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064526"/>
            <a:ext cx="10515599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8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491106-28D9-41C6-8CC6-49613FC4D700}"/>
              </a:ext>
            </a:extLst>
          </p:cNvPr>
          <p:cNvSpPr/>
          <p:nvPr/>
        </p:nvSpPr>
        <p:spPr>
          <a:xfrm>
            <a:off x="838200" y="1309549"/>
            <a:ext cx="10515599" cy="63709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Orient Subject Matter Experts (SMEs) from Departments and Entities: purpose, processes and expected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Initiate detailed demonstrations/walkthroughs of ARBuy documents and functionalities (PHI)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Provide suggested exploration scenarios for SMEs (PHI)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Execute exploration scenarios with Dept/Entity-specific examples (SMEs)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Conduct twice-weekly drop-in sessions to answer questions and collaborate on solutions (PHI)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Document Dept/Entity-specific issues and needed configurations (SMEs)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Intended outcomes: SME knowledge development, “To Be” uses and Dept/Entity-specific configurations and functionality gaps documented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4132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56BC-38C8-4510-BEC4-078AC762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Major Activities: June – Learn/Explore/Decide</a:t>
            </a:r>
            <a:endParaRPr lang="en-US" sz="40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43766F-3103-4C9A-99CE-9B177F172A90}"/>
              </a:ext>
            </a:extLst>
          </p:cNvPr>
          <p:cNvSpPr/>
          <p:nvPr/>
        </p:nvSpPr>
        <p:spPr>
          <a:xfrm>
            <a:off x="838200" y="1064526"/>
            <a:ext cx="10515599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D41-02A6-4F80-A394-77B909D3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9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DC6C42-2353-4F28-B047-8327C07ED747}"/>
              </a:ext>
            </a:extLst>
          </p:cNvPr>
          <p:cNvSpPr/>
          <p:nvPr/>
        </p:nvSpPr>
        <p:spPr>
          <a:xfrm>
            <a:off x="838200" y="1309549"/>
            <a:ext cx="10515599" cy="600164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Continue detailed demonstrations/walkthroughs of ARBuy documents and functionalities (PHI)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Provide suggested exploration scenarios for SMEs (PHI)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Execute exploration scenarios with Dept/Entity-specific examples (SMEs)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Conduct twice-weekly drop-in sessions to answer questions and collaborate on solutions (PHI)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Document Dept/Entity-specific issues and needed configurations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Calibri"/>
              </a:rPr>
              <a:t>Launch vendor registration campaign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Intended outcomes: SME knowledge development, “To Be” uses and Dept/Entity-specific configurations and functionality gaps documented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8502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RBuy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10230"/>
      </a:accent1>
      <a:accent2>
        <a:srgbClr val="00456C"/>
      </a:accent2>
      <a:accent3>
        <a:srgbClr val="00456C"/>
      </a:accent3>
      <a:accent4>
        <a:srgbClr val="C1023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" id="{77A3765D-0EB1-49DD-B99C-5486DCB1690C}" vid="{D536C6A9-9FCD-4FC7-8EE1-97A1030E5C4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" id="{77A3765D-0EB1-49DD-B99C-5486DCB1690C}" vid="{FF119841-74BE-4C41-9539-64323B2AC7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2F8F8E336C7C459A2031DA3470AA4B" ma:contentTypeVersion="11" ma:contentTypeDescription="Create a new document." ma:contentTypeScope="" ma:versionID="14b4f88df6b7e43098ab9c47ef5bd8ad">
  <xsd:schema xmlns:xsd="http://www.w3.org/2001/XMLSchema" xmlns:xs="http://www.w3.org/2001/XMLSchema" xmlns:p="http://schemas.microsoft.com/office/2006/metadata/properties" xmlns:ns2="9d4d5b21-0887-423d-babf-7ad66e447f6e" xmlns:ns3="00b073d2-3c96-460d-9a1f-4509fa4fd8cd" targetNamespace="http://schemas.microsoft.com/office/2006/metadata/properties" ma:root="true" ma:fieldsID="8bcca91aaba489fe9b349ae2437e0d59" ns2:_="" ns3:_="">
    <xsd:import namespace="9d4d5b21-0887-423d-babf-7ad66e447f6e"/>
    <xsd:import namespace="00b073d2-3c96-460d-9a1f-4509fa4fd8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4d5b21-0887-423d-babf-7ad66e447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b073d2-3c96-460d-9a1f-4509fa4fd8c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F176B8-AB8B-4D80-BEA6-ABBF3FD00F60}">
  <ds:schemaRefs>
    <ds:schemaRef ds:uri="http://purl.org/dc/dcmitype/"/>
    <ds:schemaRef ds:uri="00b073d2-3c96-460d-9a1f-4509fa4fd8cd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d4d5b21-0887-423d-babf-7ad66e447f6e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D394CD5-B69B-413E-B4F9-38B030876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4d5b21-0887-423d-babf-7ad66e447f6e"/>
    <ds:schemaRef ds:uri="00b073d2-3c96-460d-9a1f-4509fa4fd8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1C97EE-0AA7-45EA-9F2B-56FED49F12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16391</TotalTime>
  <Words>1351</Words>
  <Application>Microsoft Office PowerPoint</Application>
  <PresentationFormat>Widescreen</PresentationFormat>
  <Paragraphs>247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Custom Design</vt:lpstr>
      <vt:lpstr>PowerPoint Presentation</vt:lpstr>
      <vt:lpstr>Contents</vt:lpstr>
      <vt:lpstr>PowerPoint Presentation</vt:lpstr>
      <vt:lpstr>ARBuy Phased Implementation Approach</vt:lpstr>
      <vt:lpstr>Phase 2 Scope: Departments &amp; Entities</vt:lpstr>
      <vt:lpstr>Phase 2: Pro Forma Schedule &amp; Rationale</vt:lpstr>
      <vt:lpstr>AASIS to ARBuy Cut Over</vt:lpstr>
      <vt:lpstr>Major Activities: May – Learn/Explore/Decide</vt:lpstr>
      <vt:lpstr>Major Activities: June – Learn/Explore/Decide</vt:lpstr>
      <vt:lpstr>Major Activities: July – Document/Test</vt:lpstr>
      <vt:lpstr>Major Activities: August – Test/Prepare</vt:lpstr>
      <vt:lpstr>Major Activities: September – Train/Prepare</vt:lpstr>
      <vt:lpstr>Major Activities: October – Prepare/Execute</vt:lpstr>
      <vt:lpstr>Phase 2 Approach, Services &amp; Support</vt:lpstr>
      <vt:lpstr>SME Workload Estimates</vt:lpstr>
      <vt:lpstr>What’s Next &amp; Action Items</vt:lpstr>
      <vt:lpstr>Questions for You</vt:lpstr>
      <vt:lpstr>Q&amp;A</vt:lpstr>
      <vt:lpstr>Project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Byron Crosby</dc:creator>
  <cp:lastModifiedBy>Gregg Higgins</cp:lastModifiedBy>
  <cp:revision>241</cp:revision>
  <dcterms:created xsi:type="dcterms:W3CDTF">2020-08-24T16:24:34Z</dcterms:created>
  <dcterms:modified xsi:type="dcterms:W3CDTF">2021-05-04T14:18:19Z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0x0101002D2F8F8E336C7C459A2031DA3470AA4B</vt:lpwstr>
  </property>
</Properties>
</file>